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Microsoft_______1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83" r:id="rId3"/>
    <p:sldId id="280" r:id="rId4"/>
    <p:sldId id="281" r:id="rId5"/>
    <p:sldId id="257" r:id="rId6"/>
    <p:sldId id="258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9" r:id="rId20"/>
    <p:sldId id="273" r:id="rId21"/>
    <p:sldId id="274" r:id="rId22"/>
    <p:sldId id="275" r:id="rId23"/>
    <p:sldId id="276" r:id="rId24"/>
    <p:sldId id="284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 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2498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5773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934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2319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406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44133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1086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7727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819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9279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507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DC7D6-BA98-FA48-97CE-E0B990D18CC5}" type="datetimeFigureOut">
              <a:rPr kumimoji="1" lang="zh-TW" altLang="en-US" smtClean="0"/>
              <a:t>14/6/2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1567D-BAD2-D24A-AAE8-EAA9835AD05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0027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3.bin"/><Relationship Id="rId12" Type="http://schemas.openxmlformats.org/officeDocument/2006/relationships/image" Target="../media/image14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9.bin"/><Relationship Id="rId4" Type="http://schemas.openxmlformats.org/officeDocument/2006/relationships/image" Target="../media/image10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11.e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12.emf"/><Relationship Id="rId9" Type="http://schemas.openxmlformats.org/officeDocument/2006/relationships/oleObject" Target="../embeddings/oleObject12.bin"/><Relationship Id="rId10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15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16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8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4" Type="http://schemas.openxmlformats.org/officeDocument/2006/relationships/image" Target="../media/image19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image" Target="../media/image20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image" Target="../media/image21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22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4" Type="http://schemas.openxmlformats.org/officeDocument/2006/relationships/image" Target="../media/image23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4" Type="http://schemas.openxmlformats.org/officeDocument/2006/relationships/image" Target="../media/image25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4" Type="http://schemas.openxmlformats.org/officeDocument/2006/relationships/image" Target="../media/image26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27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4" Type="http://schemas.openxmlformats.org/officeDocument/2006/relationships/image" Target="../media/image28.e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______1.bin"/><Relationship Id="rId4" Type="http://schemas.openxmlformats.org/officeDocument/2006/relationships/image" Target="../media/image29.e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4" Type="http://schemas.openxmlformats.org/officeDocument/2006/relationships/image" Target="../media/image30.e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image" Target="../media/image31.emf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Pairs Trading</a:t>
            </a:r>
            <a:br>
              <a:rPr lang="en-US" altLang="zh-TW" dirty="0" smtClean="0"/>
            </a:br>
            <a:r>
              <a:rPr lang="en-US" altLang="zh-TW" dirty="0" smtClean="0"/>
              <a:t>Ch6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TW" dirty="0" smtClean="0"/>
              <a:t>Pairs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Selection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Equity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Markets</a:t>
            </a:r>
          </a:p>
          <a:p>
            <a:pPr algn="r"/>
            <a:endParaRPr kumimoji="1" lang="en-US" altLang="zh-TW" dirty="0" smtClean="0"/>
          </a:p>
          <a:p>
            <a:pPr algn="r"/>
            <a:r>
              <a:rPr kumimoji="1" lang="zh-TW" altLang="en-US" dirty="0" smtClean="0"/>
              <a:t>郭孟鑫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985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Discussion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First,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innovation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sequences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derived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from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two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series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must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identical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up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scalar.</a:t>
            </a:r>
          </a:p>
          <a:p>
            <a:r>
              <a:rPr kumimoji="1" lang="en-US" altLang="zh-TW" dirty="0" smtClean="0"/>
              <a:t>Next,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specific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components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two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series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must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stationary.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080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en-US" altLang="zh-TW" sz="2400" dirty="0" smtClean="0"/>
          </a:p>
          <a:p>
            <a:endParaRPr kumimoji="1" lang="en-US" altLang="zh-TW" sz="2400" dirty="0"/>
          </a:p>
          <a:p>
            <a:endParaRPr kumimoji="1" lang="en-US" altLang="zh-TW" sz="2400" dirty="0" smtClean="0"/>
          </a:p>
          <a:p>
            <a:endParaRPr kumimoji="1" lang="en-US" altLang="zh-TW" sz="2400" dirty="0"/>
          </a:p>
          <a:p>
            <a:endParaRPr kumimoji="1" lang="en-US" altLang="zh-TW" sz="2400" dirty="0" smtClean="0"/>
          </a:p>
          <a:p>
            <a:endParaRPr kumimoji="1" lang="en-US" altLang="zh-TW" sz="2400" dirty="0"/>
          </a:p>
          <a:p>
            <a:endParaRPr kumimoji="1" lang="en-US" altLang="zh-TW" sz="2400" dirty="0" smtClean="0"/>
          </a:p>
          <a:p>
            <a:pPr marL="0" indent="0">
              <a:buNone/>
            </a:pPr>
            <a:r>
              <a:rPr kumimoji="1" lang="zh-TW" altLang="en-US" sz="2400" dirty="0" smtClean="0"/>
              <a:t>    </a:t>
            </a:r>
            <a:r>
              <a:rPr kumimoji="1" lang="en-US" altLang="zh-TW" sz="2400" dirty="0" smtClean="0"/>
              <a:t>Is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the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return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due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to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the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err="1" smtClean="0"/>
              <a:t>nonstationary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trend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component.</a:t>
            </a:r>
          </a:p>
          <a:p>
            <a:pPr marL="0" indent="0">
              <a:buNone/>
            </a:pPr>
            <a:r>
              <a:rPr kumimoji="1" lang="zh-TW" altLang="en-US" sz="2400" dirty="0" smtClean="0"/>
              <a:t>    </a:t>
            </a:r>
            <a:r>
              <a:rPr kumimoji="1" lang="en-US" altLang="zh-TW" sz="2400" dirty="0" smtClean="0"/>
              <a:t>Is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the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return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due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to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the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stationary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component.</a:t>
            </a:r>
            <a:endParaRPr kumimoji="1" lang="zh-TW" altLang="en-US" sz="2400" dirty="0" smtClean="0"/>
          </a:p>
          <a:p>
            <a:endParaRPr kumimoji="1" lang="zh-TW" altLang="en-US" sz="2400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278209"/>
              </p:ext>
            </p:extLst>
          </p:nvPr>
        </p:nvGraphicFramePr>
        <p:xfrm>
          <a:off x="1107969" y="2351156"/>
          <a:ext cx="6150177" cy="202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方程式" r:id="rId3" imgW="2705100" imgH="889000" progId="Equation.3">
                  <p:embed/>
                </p:oleObj>
              </mc:Choice>
              <mc:Fallback>
                <p:oleObj name="方程式" r:id="rId3" imgW="2705100" imgH="889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7969" y="2351156"/>
                        <a:ext cx="6150177" cy="202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26694"/>
              </p:ext>
            </p:extLst>
          </p:nvPr>
        </p:nvGraphicFramePr>
        <p:xfrm>
          <a:off x="457200" y="4588427"/>
          <a:ext cx="402743" cy="588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方程式" r:id="rId5" imgW="165100" imgH="241300" progId="Equation.3">
                  <p:embed/>
                </p:oleObj>
              </mc:Choice>
              <mc:Fallback>
                <p:oleObj name="方程式" r:id="rId5" imgW="165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4588427"/>
                        <a:ext cx="402743" cy="588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224144"/>
              </p:ext>
            </p:extLst>
          </p:nvPr>
        </p:nvGraphicFramePr>
        <p:xfrm>
          <a:off x="454529" y="5054895"/>
          <a:ext cx="333257" cy="527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方程式" r:id="rId7" imgW="152400" imgH="241300" progId="Equation.3">
                  <p:embed/>
                </p:oleObj>
              </mc:Choice>
              <mc:Fallback>
                <p:oleObj name="方程式" r:id="rId7" imgW="1524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4529" y="5054895"/>
                        <a:ext cx="333257" cy="527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9102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Recalling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returns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may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separated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into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>
                <a:solidFill>
                  <a:srgbClr val="0000FF"/>
                </a:solidFill>
              </a:rPr>
              <a:t>common</a:t>
            </a:r>
            <a:r>
              <a:rPr kumimoji="1" lang="zh-TW" altLang="en-US" dirty="0" smtClean="0">
                <a:solidFill>
                  <a:srgbClr val="0000FF"/>
                </a:solidFill>
              </a:rPr>
              <a:t> </a:t>
            </a:r>
            <a:r>
              <a:rPr kumimoji="1" lang="en-US" altLang="zh-TW" dirty="0" smtClean="0">
                <a:solidFill>
                  <a:srgbClr val="0000FF"/>
                </a:solidFill>
              </a:rPr>
              <a:t>factor</a:t>
            </a:r>
            <a:r>
              <a:rPr kumimoji="1" lang="zh-TW" altLang="en-US" dirty="0" smtClean="0">
                <a:solidFill>
                  <a:srgbClr val="0000FF"/>
                </a:solidFill>
              </a:rPr>
              <a:t> </a:t>
            </a:r>
            <a:r>
              <a:rPr kumimoji="1" lang="en-US" altLang="zh-TW" dirty="0" smtClean="0">
                <a:solidFill>
                  <a:srgbClr val="0000FF"/>
                </a:solidFill>
              </a:rPr>
              <a:t>returns</a:t>
            </a:r>
            <a:r>
              <a:rPr kumimoji="1" lang="zh-TW" altLang="en-US" dirty="0" smtClean="0">
                <a:solidFill>
                  <a:srgbClr val="0000FF"/>
                </a:solidFill>
              </a:rPr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>
                <a:solidFill>
                  <a:srgbClr val="0000FF"/>
                </a:solidFill>
              </a:rPr>
              <a:t>specific</a:t>
            </a:r>
            <a:r>
              <a:rPr kumimoji="1" lang="zh-TW" altLang="en-US" dirty="0" smtClean="0">
                <a:solidFill>
                  <a:srgbClr val="0000FF"/>
                </a:solidFill>
              </a:rPr>
              <a:t> </a:t>
            </a:r>
            <a:r>
              <a:rPr kumimoji="1" lang="en-US" altLang="zh-TW" dirty="0" smtClean="0">
                <a:solidFill>
                  <a:srgbClr val="0000FF"/>
                </a:solidFill>
              </a:rPr>
              <a:t>returns</a:t>
            </a:r>
            <a:r>
              <a:rPr kumimoji="1" lang="en-US" altLang="zh-TW" dirty="0" smtClean="0"/>
              <a:t>.</a:t>
            </a:r>
          </a:p>
          <a:p>
            <a:r>
              <a:rPr kumimoji="1" lang="en-US" altLang="zh-TW" dirty="0" smtClean="0"/>
              <a:t>If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two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share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same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risk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exposure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profile,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returns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both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must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same.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1778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Observation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1: 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 pairs of stocks with the same risk factor exposure profile satisfies the necessary conditions for </a:t>
            </a:r>
            <a:r>
              <a:rPr kumimoji="1" lang="en-US" altLang="zh-TW" dirty="0" err="1" smtClean="0"/>
              <a:t>cointegration</a:t>
            </a:r>
            <a:r>
              <a:rPr kumimoji="1" lang="en-US" altLang="zh-TW" dirty="0" smtClean="0"/>
              <a:t>.</a:t>
            </a:r>
          </a:p>
          <a:p>
            <a:pPr lvl="1"/>
            <a:r>
              <a:rPr kumimoji="1" lang="en-US" altLang="zh-TW" dirty="0" smtClean="0"/>
              <a:t>Condition 1: The factor exposure vectors in this case are identical up to scalar.</a:t>
            </a:r>
          </a:p>
          <a:p>
            <a:pPr marL="457200" lvl="1" indent="0">
              <a:buNone/>
            </a:pPr>
            <a:r>
              <a:rPr kumimoji="1" lang="en-US" altLang="zh-TW" dirty="0" smtClean="0"/>
              <a:t>Stock A:</a:t>
            </a:r>
          </a:p>
          <a:p>
            <a:pPr marL="457200" lvl="1" indent="0">
              <a:buNone/>
            </a:pPr>
            <a:r>
              <a:rPr kumimoji="1" lang="en-US" altLang="zh-TW" dirty="0" smtClean="0"/>
              <a:t>Stock B: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151929"/>
              </p:ext>
            </p:extLst>
          </p:nvPr>
        </p:nvGraphicFramePr>
        <p:xfrm>
          <a:off x="2436813" y="4096919"/>
          <a:ext cx="349250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方程式" r:id="rId3" imgW="1536700" imgH="444500" progId="Equation.3">
                  <p:embed/>
                </p:oleObj>
              </mc:Choice>
              <mc:Fallback>
                <p:oleObj name="方程式" r:id="rId3" imgW="15367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6813" y="4096919"/>
                        <a:ext cx="3492500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2806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If                                 is the factor returns vector, and        and         are the specific returns for the stocks A and B.</a:t>
            </a:r>
          </a:p>
          <a:p>
            <a:pPr marL="0" indent="0">
              <a:buNone/>
            </a:pPr>
            <a:r>
              <a:rPr kumimoji="1" lang="en-US" altLang="zh-TW" dirty="0"/>
              <a:t>t</a:t>
            </a:r>
            <a:r>
              <a:rPr kumimoji="1" lang="en-US" altLang="zh-TW" dirty="0" smtClean="0"/>
              <a:t>hen,</a:t>
            </a:r>
          </a:p>
          <a:p>
            <a:pPr marL="0" indent="0">
              <a:buNone/>
            </a:pPr>
            <a:endParaRPr kumimoji="1" lang="en-US" altLang="zh-TW" dirty="0"/>
          </a:p>
          <a:p>
            <a:pPr marL="0" indent="0">
              <a:buNone/>
            </a:pPr>
            <a:r>
              <a:rPr kumimoji="1" lang="en-US" altLang="zh-TW" dirty="0"/>
              <a:t>a</a:t>
            </a:r>
            <a:r>
              <a:rPr kumimoji="1" lang="en-US" altLang="zh-TW" dirty="0" smtClean="0"/>
              <a:t>nd, 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778576"/>
              </p:ext>
            </p:extLst>
          </p:nvPr>
        </p:nvGraphicFramePr>
        <p:xfrm>
          <a:off x="1195393" y="1715642"/>
          <a:ext cx="28289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方程式" r:id="rId3" imgW="1244600" imgH="215900" progId="Equation.3">
                  <p:embed/>
                </p:oleObj>
              </mc:Choice>
              <mc:Fallback>
                <p:oleObj name="方程式" r:id="rId3" imgW="1244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5393" y="1715642"/>
                        <a:ext cx="28289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953961"/>
              </p:ext>
            </p:extLst>
          </p:nvPr>
        </p:nvGraphicFramePr>
        <p:xfrm>
          <a:off x="2833982" y="2090737"/>
          <a:ext cx="63500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方程式" r:id="rId5" imgW="279400" imgH="228600" progId="Equation.3">
                  <p:embed/>
                </p:oleObj>
              </mc:Choice>
              <mc:Fallback>
                <p:oleObj name="方程式" r:id="rId5" imgW="279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33982" y="2090737"/>
                        <a:ext cx="635000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269288"/>
              </p:ext>
            </p:extLst>
          </p:nvPr>
        </p:nvGraphicFramePr>
        <p:xfrm>
          <a:off x="4285195" y="2090737"/>
          <a:ext cx="63500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方程式" r:id="rId7" imgW="279400" imgH="228600" progId="Equation.3">
                  <p:embed/>
                </p:oleObj>
              </mc:Choice>
              <mc:Fallback>
                <p:oleObj name="方程式" r:id="rId7" imgW="279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85195" y="2090737"/>
                        <a:ext cx="635000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120928"/>
              </p:ext>
            </p:extLst>
          </p:nvPr>
        </p:nvGraphicFramePr>
        <p:xfrm>
          <a:off x="1774701" y="3196687"/>
          <a:ext cx="5367338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方程式" r:id="rId9" imgW="2362200" imgH="482600" progId="Equation.3">
                  <p:embed/>
                </p:oleObj>
              </mc:Choice>
              <mc:Fallback>
                <p:oleObj name="方程式" r:id="rId9" imgW="23622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74701" y="3196687"/>
                        <a:ext cx="5367338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096628"/>
              </p:ext>
            </p:extLst>
          </p:nvPr>
        </p:nvGraphicFramePr>
        <p:xfrm>
          <a:off x="1774701" y="4445000"/>
          <a:ext cx="46736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方程式" r:id="rId11" imgW="2057400" imgH="482600" progId="Equation.3">
                  <p:embed/>
                </p:oleObj>
              </mc:Choice>
              <mc:Fallback>
                <p:oleObj name="方程式" r:id="rId11" imgW="20574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74701" y="4445000"/>
                        <a:ext cx="4673600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615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8877"/>
          </a:xfrm>
        </p:spPr>
        <p:txBody>
          <a:bodyPr/>
          <a:lstStyle/>
          <a:p>
            <a:pPr lvl="1"/>
            <a:r>
              <a:rPr kumimoji="1" lang="en-US" altLang="zh-TW" dirty="0" smtClean="0"/>
              <a:t>Condition 2: Consider the linear combination of the returns.</a:t>
            </a:r>
          </a:p>
          <a:p>
            <a:pPr lvl="1"/>
            <a:endParaRPr kumimoji="1" lang="en-US" altLang="zh-TW" dirty="0"/>
          </a:p>
          <a:p>
            <a:pPr lvl="1"/>
            <a:endParaRPr kumimoji="1" lang="en-US" altLang="zh-TW" dirty="0" smtClean="0"/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marL="457200" lvl="1" indent="0">
              <a:buNone/>
            </a:pPr>
            <a:r>
              <a:rPr kumimoji="1" lang="en-US" altLang="zh-TW" dirty="0" smtClean="0"/>
              <a:t>Where,</a:t>
            </a:r>
          </a:p>
          <a:p>
            <a:pPr marL="457200" lvl="1" indent="0">
              <a:buNone/>
            </a:pPr>
            <a:r>
              <a:rPr kumimoji="1" lang="en-US" altLang="zh-TW" dirty="0" smtClean="0"/>
              <a:t> </a:t>
            </a:r>
          </a:p>
          <a:p>
            <a:pPr marL="457200" lvl="1" indent="0">
              <a:buNone/>
            </a:pPr>
            <a:r>
              <a:rPr kumimoji="1" lang="en-US" altLang="zh-TW" dirty="0" smtClean="0"/>
              <a:t>If  A and B are </a:t>
            </a:r>
            <a:r>
              <a:rPr kumimoji="1" lang="en-US" altLang="zh-TW" dirty="0" err="1" smtClean="0"/>
              <a:t>cointegrated</a:t>
            </a:r>
            <a:r>
              <a:rPr kumimoji="1" lang="en-US" altLang="zh-TW" dirty="0" smtClean="0"/>
              <a:t>, then the common factor return       becomes zero.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807861"/>
              </p:ext>
            </p:extLst>
          </p:nvPr>
        </p:nvGraphicFramePr>
        <p:xfrm>
          <a:off x="2321462" y="2425130"/>
          <a:ext cx="4576675" cy="2677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方程式" r:id="rId3" imgW="2146300" imgH="1257300" progId="Equation.3">
                  <p:embed/>
                </p:oleObj>
              </mc:Choice>
              <mc:Fallback>
                <p:oleObj name="方程式" r:id="rId3" imgW="2146300" imgH="1257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1462" y="2425130"/>
                        <a:ext cx="4576675" cy="2677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720706"/>
              </p:ext>
            </p:extLst>
          </p:nvPr>
        </p:nvGraphicFramePr>
        <p:xfrm>
          <a:off x="2902587" y="5581986"/>
          <a:ext cx="532049" cy="483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方程式" r:id="rId5" imgW="279400" imgH="254000" progId="Equation.3">
                  <p:embed/>
                </p:oleObj>
              </mc:Choice>
              <mc:Fallback>
                <p:oleObj name="方程式" r:id="rId5" imgW="2794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02587" y="5581986"/>
                        <a:ext cx="532049" cy="483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9471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Summary</a:t>
            </a:r>
          </a:p>
          <a:p>
            <a:pPr lvl="1"/>
            <a:r>
              <a:rPr kumimoji="1" lang="en-US" altLang="zh-TW" dirty="0" smtClean="0"/>
              <a:t>The common factor return of a long-short portfolio of the two stocks is zero and the integration of the specific returns of the stocks is stationary, then the two stocks are </a:t>
            </a:r>
            <a:r>
              <a:rPr kumimoji="1" lang="en-US" altLang="zh-TW" dirty="0" err="1" smtClean="0"/>
              <a:t>cointegration</a:t>
            </a:r>
            <a:r>
              <a:rPr kumimoji="1" lang="en-US" altLang="zh-TW" dirty="0" smtClean="0"/>
              <a:t>.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882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The Distance Measure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The closer the absolute value of this measure to unity, the greater will be the </a:t>
            </a:r>
            <a:r>
              <a:rPr kumimoji="1" lang="en-US" altLang="zh-TW" dirty="0"/>
              <a:t>d</a:t>
            </a:r>
            <a:r>
              <a:rPr kumimoji="1" lang="en-US" altLang="zh-TW" dirty="0" smtClean="0"/>
              <a:t>egree of co-movement.</a:t>
            </a:r>
            <a:endParaRPr kumimoji="1"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774913"/>
              </p:ext>
            </p:extLst>
          </p:nvPr>
        </p:nvGraphicFramePr>
        <p:xfrm>
          <a:off x="2794000" y="3949700"/>
          <a:ext cx="21748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方程式" r:id="rId3" imgW="114300" imgH="165100" progId="Equation.3">
                  <p:embed/>
                </p:oleObj>
              </mc:Choice>
              <mc:Fallback>
                <p:oleObj name="方程式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94000" y="3949700"/>
                        <a:ext cx="217488" cy="312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142150"/>
              </p:ext>
            </p:extLst>
          </p:nvPr>
        </p:nvGraphicFramePr>
        <p:xfrm>
          <a:off x="1730375" y="3025775"/>
          <a:ext cx="5280025" cy="317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方程式" r:id="rId5" imgW="1968500" imgH="1181100" progId="Equation.3">
                  <p:embed/>
                </p:oleObj>
              </mc:Choice>
              <mc:Fallback>
                <p:oleObj name="方程式" r:id="rId5" imgW="1968500" imgH="1181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0375" y="3025775"/>
                        <a:ext cx="5280025" cy="3170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9940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Interpreting The Distance Measure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Calculating the Cosine of the Angle between Two Vectors.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176059"/>
              </p:ext>
            </p:extLst>
          </p:nvPr>
        </p:nvGraphicFramePr>
        <p:xfrm>
          <a:off x="1760121" y="2684036"/>
          <a:ext cx="3273404" cy="4044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方程式" r:id="rId3" imgW="1676400" imgH="2070100" progId="Equation.3">
                  <p:embed/>
                </p:oleObj>
              </mc:Choice>
              <mc:Fallback>
                <p:oleObj name="方程式" r:id="rId3" imgW="1676400" imgH="2070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0121" y="2684036"/>
                        <a:ext cx="3273404" cy="4044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1177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Interpreting The Distance Measure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kumimoji="1" lang="en-US" altLang="zh-TW" dirty="0" smtClean="0"/>
              <a:t>Appendix: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Eigenvalue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Decomposition</a:t>
            </a:r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marL="457200" lvl="1" indent="0">
              <a:buNone/>
            </a:pP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8990478"/>
              </p:ext>
            </p:extLst>
          </p:nvPr>
        </p:nvGraphicFramePr>
        <p:xfrm>
          <a:off x="2706125" y="2266554"/>
          <a:ext cx="1676182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方程式" r:id="rId3" imgW="838200" imgH="2032000" progId="Equation.3">
                  <p:embed/>
                </p:oleObj>
              </mc:Choice>
              <mc:Fallback>
                <p:oleObj name="方程式" r:id="rId3" imgW="838200" imgH="2032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06125" y="2266554"/>
                        <a:ext cx="1676182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839385" y="2160689"/>
            <a:ext cx="634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/>
              <a:t>Let</a:t>
            </a:r>
            <a:endParaRPr kumimoji="1" lang="zh-TW" altLang="en-US" sz="28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4382307" y="4064491"/>
            <a:ext cx="4722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 smtClean="0"/>
              <a:t>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diagonal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matrix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eigenvalues</a:t>
            </a:r>
            <a:r>
              <a:rPr kumimoji="1" lang="zh-TW" altLang="en-US" dirty="0" smtClean="0"/>
              <a:t> </a:t>
            </a:r>
            <a:endParaRPr kumimoji="1" lang="en-US" altLang="zh-TW" dirty="0"/>
          </a:p>
          <a:p>
            <a:endParaRPr kumimoji="1" lang="en-US" altLang="zh-TW" dirty="0" smtClean="0"/>
          </a:p>
          <a:p>
            <a:r>
              <a:rPr kumimoji="1" lang="en-US" altLang="zh-TW" dirty="0" smtClean="0"/>
              <a:t>U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matrix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each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column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corresponding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to</a:t>
            </a:r>
            <a:r>
              <a:rPr kumimoji="1" lang="zh-TW" altLang="en-US" dirty="0" smtClean="0"/>
              <a:t> </a:t>
            </a:r>
            <a:endParaRPr kumimoji="1" lang="en-US" altLang="zh-TW" dirty="0"/>
          </a:p>
          <a:p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eigenvectors.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305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820420" cy="667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4862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Interpreting The Distance Measure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Geometric interpretation</a:t>
            </a:r>
          </a:p>
          <a:p>
            <a:pPr lvl="1"/>
            <a:r>
              <a:rPr kumimoji="1" lang="en-US" altLang="zh-TW" dirty="0" smtClean="0"/>
              <a:t>Key to doing the geometric interpretation is the idea of eigenvalue decomposition.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569928"/>
              </p:ext>
            </p:extLst>
          </p:nvPr>
        </p:nvGraphicFramePr>
        <p:xfrm>
          <a:off x="1696305" y="3167063"/>
          <a:ext cx="4356688" cy="3442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方程式" r:id="rId3" imgW="1993900" imgH="1574800" progId="Equation.3">
                  <p:embed/>
                </p:oleObj>
              </mc:Choice>
              <mc:Fallback>
                <p:oleObj name="方程式" r:id="rId3" imgW="1993900" imgH="1574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6305" y="3167063"/>
                        <a:ext cx="4356688" cy="34420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370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Interpreting The Distance Measure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844258"/>
              </p:ext>
            </p:extLst>
          </p:nvPr>
        </p:nvGraphicFramePr>
        <p:xfrm>
          <a:off x="1425261" y="2619142"/>
          <a:ext cx="6234117" cy="2457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方程式" r:id="rId3" imgW="2641600" imgH="1041400" progId="Equation.3">
                  <p:embed/>
                </p:oleObj>
              </mc:Choice>
              <mc:Fallback>
                <p:oleObj name="方程式" r:id="rId3" imgW="2641600" imgH="1041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5261" y="2619142"/>
                        <a:ext cx="6234117" cy="2457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408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Reconciling Theory And Practice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Deviations from Ideal Conditions</a:t>
            </a:r>
          </a:p>
          <a:p>
            <a:pPr lvl="1"/>
            <a:r>
              <a:rPr kumimoji="1" lang="en-US" altLang="zh-TW" dirty="0" smtClean="0"/>
              <a:t>When two stocks are not have their factor exposures perfectly aligned. </a:t>
            </a:r>
          </a:p>
          <a:p>
            <a:pPr lvl="1"/>
            <a:endParaRPr kumimoji="1" lang="en-US" altLang="zh-TW" dirty="0"/>
          </a:p>
          <a:p>
            <a:pPr lvl="1"/>
            <a:endParaRPr kumimoji="1" lang="en-US" altLang="zh-TW" dirty="0" smtClean="0"/>
          </a:p>
          <a:p>
            <a:pPr lvl="1"/>
            <a:endParaRPr kumimoji="1" lang="en-US" altLang="zh-TW" dirty="0"/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marL="457200" lvl="1" indent="0">
              <a:buNone/>
            </a:pPr>
            <a:r>
              <a:rPr kumimoji="1" lang="en-US" altLang="zh-TW" dirty="0" smtClean="0"/>
              <a:t>Signal-to-Noise(we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need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big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SNR)</a:t>
            </a:r>
            <a:endParaRPr kumimoji="1"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658797"/>
              </p:ext>
            </p:extLst>
          </p:nvPr>
        </p:nvGraphicFramePr>
        <p:xfrm>
          <a:off x="1609001" y="3198955"/>
          <a:ext cx="5102225" cy="347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方程式" r:id="rId3" imgW="2146300" imgH="1460500" progId="Equation.3">
                  <p:embed/>
                </p:oleObj>
              </mc:Choice>
              <mc:Fallback>
                <p:oleObj name="方程式" r:id="rId3" imgW="2146300" imgH="146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9001" y="3198955"/>
                        <a:ext cx="5102225" cy="3471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9732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Consider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three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exposures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two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follows: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40584"/>
              </p:ext>
            </p:extLst>
          </p:nvPr>
        </p:nvGraphicFramePr>
        <p:xfrm>
          <a:off x="2760109" y="2934932"/>
          <a:ext cx="3214687" cy="314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方程式" r:id="rId3" imgW="1358900" imgH="1333500" progId="Equation.3">
                  <p:embed/>
                </p:oleObj>
              </mc:Choice>
              <mc:Fallback>
                <p:oleObj name="方程式" r:id="rId3" imgW="1358900" imgH="1333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60109" y="2934932"/>
                        <a:ext cx="3214687" cy="314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0014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Step1: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variance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covariance.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290782"/>
              </p:ext>
            </p:extLst>
          </p:nvPr>
        </p:nvGraphicFramePr>
        <p:xfrm>
          <a:off x="1722598" y="2727251"/>
          <a:ext cx="4931354" cy="387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方程式" r:id="rId3" imgW="3289300" imgH="2590800" progId="Equation.3">
                  <p:embed/>
                </p:oleObj>
              </mc:Choice>
              <mc:Fallback>
                <p:oleObj name="方程式" r:id="rId3" imgW="3289300" imgH="2590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22598" y="2727251"/>
                        <a:ext cx="4931354" cy="387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7755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Step2: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correlation(absolute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value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correlation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distance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measure)</a:t>
            </a:r>
          </a:p>
          <a:p>
            <a:pPr lvl="1"/>
            <a:r>
              <a:rPr kumimoji="1" lang="en-US" altLang="zh-TW" dirty="0" smtClean="0"/>
              <a:t>If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have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choose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one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pair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purpose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trading,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our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choice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would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therefore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pair(A,B)</a:t>
            </a:r>
            <a:endParaRPr kumimoji="1" lang="en-US" altLang="zh-TW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406324"/>
              </p:ext>
            </p:extLst>
          </p:nvPr>
        </p:nvGraphicFramePr>
        <p:xfrm>
          <a:off x="1556905" y="3927061"/>
          <a:ext cx="5884883" cy="2000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方程式" r:id="rId3" imgW="3390900" imgH="1155700" progId="Equation.3">
                  <p:embed/>
                </p:oleObj>
              </mc:Choice>
              <mc:Fallback>
                <p:oleObj name="方程式" r:id="rId3" imgW="3390900" imgH="1155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6905" y="3927061"/>
                        <a:ext cx="5884883" cy="2000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9141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Step3: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coefficient</a:t>
            </a:r>
          </a:p>
          <a:p>
            <a:pPr lvl="1"/>
            <a:r>
              <a:rPr kumimoji="1" lang="en-US" altLang="zh-TW" dirty="0" smtClean="0"/>
              <a:t>We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will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discuss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next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chapter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099567"/>
              </p:ext>
            </p:extLst>
          </p:nvPr>
        </p:nvGraphicFramePr>
        <p:xfrm>
          <a:off x="2097357" y="3014412"/>
          <a:ext cx="4705444" cy="2417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方程式" r:id="rId3" imgW="2095500" imgH="1079500" progId="Equation.3">
                  <p:embed/>
                </p:oleObj>
              </mc:Choice>
              <mc:Fallback>
                <p:oleObj name="方程式" r:id="rId3" imgW="2095500" imgH="1079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97357" y="3014412"/>
                        <a:ext cx="4705444" cy="2417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83373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Step4: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residual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expose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paired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portfolio.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exposure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that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causes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mean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drift.</a:t>
            </a:r>
            <a:r>
              <a:rPr kumimoji="1" lang="zh-TW" altLang="en-US" dirty="0" smtClean="0"/>
              <a:t> </a:t>
            </a:r>
            <a:endParaRPr kumimoji="1" lang="en-US" altLang="zh-TW" dirty="0" smtClean="0"/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279924"/>
              </p:ext>
            </p:extLst>
          </p:nvPr>
        </p:nvGraphicFramePr>
        <p:xfrm>
          <a:off x="401638" y="3368675"/>
          <a:ext cx="8097837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方程式" r:id="rId3" imgW="3606800" imgH="762000" progId="Equation.3">
                  <p:embed/>
                </p:oleObj>
              </mc:Choice>
              <mc:Fallback>
                <p:oleObj name="方程式" r:id="rId3" imgW="3606800" imgH="762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638" y="3368675"/>
                        <a:ext cx="8097837" cy="170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2461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Step5: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factor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portfolio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variance/variance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residual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exposure.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858352"/>
              </p:ext>
            </p:extLst>
          </p:nvPr>
        </p:nvGraphicFramePr>
        <p:xfrm>
          <a:off x="574675" y="2876550"/>
          <a:ext cx="7991475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方程式" r:id="rId3" imgW="4064000" imgH="1473200" progId="Equation.3">
                  <p:embed/>
                </p:oleObj>
              </mc:Choice>
              <mc:Fallback>
                <p:oleObj name="方程式" r:id="rId3" imgW="4064000" imgH="147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675" y="2876550"/>
                        <a:ext cx="7991475" cy="289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354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Step6: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specific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variance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portfolio.(assume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specific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variance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all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0.0016)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05059"/>
              </p:ext>
            </p:extLst>
          </p:nvPr>
        </p:nvGraphicFramePr>
        <p:xfrm>
          <a:off x="232530" y="3751316"/>
          <a:ext cx="8760981" cy="2161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方程式" r:id="rId3" imgW="4165600" imgH="1028700" progId="Equation.3">
                  <p:embed/>
                </p:oleObj>
              </mc:Choice>
              <mc:Fallback>
                <p:oleObj name="方程式" r:id="rId3" imgW="4165600" imgH="1028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530" y="3751316"/>
                        <a:ext cx="8760981" cy="2161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601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Stationary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Nonstationary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Stationary</a:t>
            </a:r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marL="457200" lvl="1" indent="0">
              <a:buNone/>
            </a:pPr>
            <a:endParaRPr kumimoji="1" lang="en-US" altLang="zh-TW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553745"/>
              </p:ext>
            </p:extLst>
          </p:nvPr>
        </p:nvGraphicFramePr>
        <p:xfrm>
          <a:off x="895149" y="2546412"/>
          <a:ext cx="5721350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方程式" r:id="rId3" imgW="2133600" imgH="1003300" progId="Equation.3">
                  <p:embed/>
                </p:oleObj>
              </mc:Choice>
              <mc:Fallback>
                <p:oleObj name="方程式" r:id="rId3" imgW="2133600" imgH="1003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5149" y="2546412"/>
                        <a:ext cx="5721350" cy="269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6440643" y="4472883"/>
            <a:ext cx="2513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 smtClean="0"/>
              <a:t>For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all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t-s,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and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t-s-j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8189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Step7: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Calculate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SNR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ratio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white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noise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assumptions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residual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return.</a:t>
            </a:r>
          </a:p>
          <a:p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453292"/>
              </p:ext>
            </p:extLst>
          </p:nvPr>
        </p:nvGraphicFramePr>
        <p:xfrm>
          <a:off x="2509351" y="3377578"/>
          <a:ext cx="4138559" cy="2257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方程式" r:id="rId3" imgW="1790700" imgH="977900" progId="Equation.3">
                  <p:embed/>
                </p:oleObj>
              </mc:Choice>
              <mc:Fallback>
                <p:oleObj name="方程式" r:id="rId3" imgW="1790700" imgH="977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9351" y="3377578"/>
                        <a:ext cx="4138559" cy="22577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84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Stationary</a:t>
            </a:r>
            <a:r>
              <a:rPr kumimoji="1" lang="zh-TW" altLang="en-US" dirty="0"/>
              <a:t> </a:t>
            </a:r>
            <a:r>
              <a:rPr kumimoji="1" lang="en-US" altLang="zh-TW" dirty="0"/>
              <a:t>and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Nonstationary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Spurious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regression.</a:t>
            </a:r>
          </a:p>
          <a:p>
            <a:pPr lvl="1"/>
            <a:r>
              <a:rPr kumimoji="1" lang="en-US" altLang="zh-TW" dirty="0" smtClean="0"/>
              <a:t>Downward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bias</a:t>
            </a:r>
          </a:p>
          <a:p>
            <a:r>
              <a:rPr kumimoji="1" lang="en-US" altLang="zh-TW" dirty="0" smtClean="0"/>
              <a:t>Using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unit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root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test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verify.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0119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Introduction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chapter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5,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need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three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steps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Identification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stock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pairs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testing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Trading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rule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formulation</a:t>
            </a:r>
          </a:p>
          <a:p>
            <a:pPr marL="0" indent="0">
              <a:buNone/>
            </a:pPr>
            <a:r>
              <a:rPr kumimoji="1" lang="en-US" altLang="zh-TW" dirty="0" smtClean="0"/>
              <a:t>This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chapter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will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focus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on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testing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further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analysis.</a:t>
            </a:r>
          </a:p>
          <a:p>
            <a:pPr marL="0" indent="0">
              <a:buNone/>
            </a:pP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9670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Introduction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We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draw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parallels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between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for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idea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APT.</a:t>
            </a:r>
          </a:p>
          <a:p>
            <a:endParaRPr kumimoji="1" lang="en-US" altLang="zh-TW" dirty="0" smtClean="0"/>
          </a:p>
          <a:p>
            <a:endParaRPr kumimoji="1" lang="en-US" altLang="zh-TW" dirty="0" smtClean="0"/>
          </a:p>
          <a:p>
            <a:endParaRPr kumimoji="1" lang="zh-TW" altLang="en-US" dirty="0"/>
          </a:p>
        </p:txBody>
      </p:sp>
      <p:graphicFrame>
        <p:nvGraphicFramePr>
          <p:cNvPr id="5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231445"/>
              </p:ext>
            </p:extLst>
          </p:nvPr>
        </p:nvGraphicFramePr>
        <p:xfrm>
          <a:off x="1622425" y="4260850"/>
          <a:ext cx="5381625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方程式" r:id="rId3" imgW="2006600" imgH="444500" progId="Equation.3">
                  <p:embed/>
                </p:oleObj>
              </mc:Choice>
              <mc:Fallback>
                <p:oleObj name="方程式" r:id="rId3" imgW="2006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2425" y="4260850"/>
                        <a:ext cx="5381625" cy="119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7063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Inference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1: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system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with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two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time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series,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innovations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sequences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derived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from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components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must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perfectly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correlated.(correlation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must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+1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-1)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310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020557"/>
              </p:ext>
            </p:extLst>
          </p:nvPr>
        </p:nvGraphicFramePr>
        <p:xfrm>
          <a:off x="3027555" y="1717414"/>
          <a:ext cx="2744943" cy="490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方程式" r:id="rId3" imgW="889000" imgH="1587500" progId="Equation.3">
                  <p:embed/>
                </p:oleObj>
              </mc:Choice>
              <mc:Fallback>
                <p:oleObj name="方程式" r:id="rId3" imgW="889000" imgH="158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27555" y="1717414"/>
                        <a:ext cx="2744943" cy="4900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680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Inference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2: The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cointegration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coefficient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may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obtained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regression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innovation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sequences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common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trends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against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each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other.</a:t>
            </a:r>
          </a:p>
          <a:p>
            <a:pPr marL="0" indent="0">
              <a:buNone/>
            </a:pPr>
            <a:r>
              <a:rPr kumimoji="1" lang="zh-TW" altLang="en-US" dirty="0" smtClean="0"/>
              <a:t> 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29935"/>
              </p:ext>
            </p:extLst>
          </p:nvPr>
        </p:nvGraphicFramePr>
        <p:xfrm>
          <a:off x="3153638" y="3835523"/>
          <a:ext cx="2317207" cy="204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方程式" r:id="rId3" imgW="863600" imgH="762000" progId="Equation.3">
                  <p:embed/>
                </p:oleObj>
              </mc:Choice>
              <mc:Fallback>
                <p:oleObj name="方程式" r:id="rId3" imgW="863600" imgH="762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53638" y="3835523"/>
                        <a:ext cx="2317207" cy="204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5444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707</Words>
  <Application>Microsoft Macintosh PowerPoint</Application>
  <PresentationFormat>如螢幕大小 (4:3)</PresentationFormat>
  <Paragraphs>104</Paragraphs>
  <Slides>30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伺服器</vt:lpstr>
      </vt:variant>
      <vt:variant>
        <vt:i4>2</vt:i4>
      </vt:variant>
      <vt:variant>
        <vt:lpstr>投影片標題</vt:lpstr>
      </vt:variant>
      <vt:variant>
        <vt:i4>30</vt:i4>
      </vt:variant>
    </vt:vector>
  </HeadingPairs>
  <TitlesOfParts>
    <vt:vector size="33" baseType="lpstr">
      <vt:lpstr>Office 佈景主題</vt:lpstr>
      <vt:lpstr>方程式</vt:lpstr>
      <vt:lpstr>Microsoft 方程式編輯器</vt:lpstr>
      <vt:lpstr>Pairs Trading Ch6</vt:lpstr>
      <vt:lpstr>PowerPoint 簡報</vt:lpstr>
      <vt:lpstr>Stationary and Nonstationary</vt:lpstr>
      <vt:lpstr>Stationary and Nonstationary</vt:lpstr>
      <vt:lpstr>Introduction</vt:lpstr>
      <vt:lpstr>Introduction</vt:lpstr>
      <vt:lpstr>Common Trends Cointegration Model</vt:lpstr>
      <vt:lpstr>Common Trends Cointegration Model</vt:lpstr>
      <vt:lpstr>Common Trends Cointegration Model</vt:lpstr>
      <vt:lpstr>Discussion</vt:lpstr>
      <vt:lpstr>Common Trends model and APT</vt:lpstr>
      <vt:lpstr>Common Trends model and APT</vt:lpstr>
      <vt:lpstr>Common Trends model and APT</vt:lpstr>
      <vt:lpstr>Common Trends model and APT</vt:lpstr>
      <vt:lpstr>Common Trends model and APT</vt:lpstr>
      <vt:lpstr>Common Trends model and APT</vt:lpstr>
      <vt:lpstr>The Distance Measure</vt:lpstr>
      <vt:lpstr>Interpreting The Distance Measure</vt:lpstr>
      <vt:lpstr>Interpreting The Distance Measure</vt:lpstr>
      <vt:lpstr>Interpreting The Distance Measure</vt:lpstr>
      <vt:lpstr>Interpreting The Distance Measure</vt:lpstr>
      <vt:lpstr>Reconciling Theory And Practice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Pairs Trading Ch6</dc:title>
  <dc:creator>Kuo</dc:creator>
  <cp:lastModifiedBy>Kuo</cp:lastModifiedBy>
  <cp:revision>28</cp:revision>
  <dcterms:created xsi:type="dcterms:W3CDTF">2014-05-06T08:23:08Z</dcterms:created>
  <dcterms:modified xsi:type="dcterms:W3CDTF">2014-06-02T14:30:11Z</dcterms:modified>
</cp:coreProperties>
</file>